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1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29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2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67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3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1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52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01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6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5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0DC7-DA97-4D16-8272-B461DA3EB0E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08F32-F3B2-4D0F-A45B-EB132C29A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567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5990" y="-132134"/>
            <a:ext cx="7886009" cy="1325563"/>
          </a:xfrm>
        </p:spPr>
        <p:txBody>
          <a:bodyPr>
            <a:normAutofit/>
          </a:bodyPr>
          <a:lstStyle/>
          <a:p>
            <a:r>
              <a:rPr lang="ru-RU" altLang="zh-CN" sz="3733" b="1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лечение синдрома поликистозных яичников </a:t>
            </a:r>
            <a:endParaRPr lang="ru-RU" sz="3733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06" y="159749"/>
            <a:ext cx="3602181" cy="8338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18"/>
          <p:cNvSpPr txBox="1"/>
          <p:nvPr/>
        </p:nvSpPr>
        <p:spPr>
          <a:xfrm>
            <a:off x="91557" y="979613"/>
            <a:ext cx="4196080" cy="275889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ru-RU" altLang="en-US" sz="1467" b="1" dirty="0">
                <a:solidFill>
                  <a:srgbClr val="A5002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Аннотация</a:t>
            </a:r>
          </a:p>
          <a:p>
            <a:r>
              <a:rPr lang="ru-RU" altLang="en-US" sz="1133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Синдром поликистозных яичников</a:t>
            </a:r>
            <a:r>
              <a:rPr lang="ru-RU" altLang="en-US" sz="113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— одна их самых часто встречающихся патологий у женщин репродуктивного возраста в рамках эндокринного гинекологического статуса. По современным данным, частота выявления СПКЯ у женщин репродуктивного возраста составляет около 10—15%. Эффективность хирургического вмешательства при СПКЯ установлена эмпирически. Выбор эндоскопического метода с целью хирургического лечения СПКЯ благодаря малой </a:t>
            </a:r>
            <a:r>
              <a:rPr lang="ru-RU" altLang="en-US" sz="1133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травматизации</a:t>
            </a:r>
            <a:r>
              <a:rPr lang="ru-RU" altLang="en-US" sz="113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позволяет избежать обширного спаечного процесса и достичь хорошего косметического эффекта. Во время хирургического вмешательства на яичниках есть возможность одновременно устранить и другие вероятные причины сочетанной формы бесплодия (спаечный процесс, миома матки, </a:t>
            </a:r>
            <a:r>
              <a:rPr lang="ru-RU" altLang="en-US" sz="1133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эндометриоз</a:t>
            </a:r>
            <a:r>
              <a:rPr lang="ru-RU" altLang="en-US" sz="113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т.д.)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89" y="3732026"/>
            <a:ext cx="4069448" cy="29771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4332166" y="3399171"/>
            <a:ext cx="3963412" cy="1938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7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1467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лапароскопического</a:t>
            </a:r>
            <a:r>
              <a:rPr lang="ru-RU" sz="1467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хирургического вмешательства при СПКЯ: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Дриллинг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(ультразвуковой, электрический, лазерный, диатермический) — отверстия в яичнике глубиной 0,5 см на расстоянии 1 см.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Каутеризация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неглубокие насечки на яичниках.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Демедулляция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удаление внутреннего (мозгового) слоя яичника.</a:t>
            </a:r>
          </a:p>
          <a:p>
            <a:pPr marL="380990" indent="-380990">
              <a:buFont typeface="Wingdings" panose="05000000000000000000" pitchFamily="2" charset="2"/>
              <a:buChar char="v"/>
            </a:pP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Декортикация — удаление поверхностного слоя (капсулы) яичника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96813" y="5335212"/>
            <a:ext cx="4760424" cy="1538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7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ЛДЯ происходит:</a:t>
            </a:r>
          </a:p>
          <a:p>
            <a:pPr marL="228594" indent="-228594">
              <a:buFont typeface="Wingdings" panose="05000000000000000000" pitchFamily="2" charset="2"/>
              <a:buChar char="Ø"/>
            </a:pP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уровня сывороточных андрогенов и </a:t>
            </a: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ингибинов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28594" indent="-228594">
              <a:buFont typeface="Wingdings" panose="05000000000000000000" pitchFamily="2" charset="2"/>
              <a:buChar char="Ø"/>
            </a:pP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увеличению выработки ФСГ (восстанавливается овуляторная функция яичников)</a:t>
            </a:r>
          </a:p>
          <a:p>
            <a:pPr marL="228594" indent="-228594">
              <a:buFont typeface="Wingdings" panose="05000000000000000000" pitchFamily="2" charset="2"/>
              <a:buChar char="Ø"/>
            </a:pP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уменьшает избыточную продукцию АМГ гранулезными клетками и способствует восстановлению </a:t>
            </a: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фолликулогенеза</a:t>
            </a:r>
            <a:endParaRPr lang="ru-RU" sz="1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94" indent="-228594">
              <a:buFont typeface="Wingdings" panose="05000000000000000000" pitchFamily="2" charset="2"/>
              <a:buChar char="Ø"/>
            </a:pP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усиливается кровоснабжение яичника, что ведет к повышению доставки гонадотропных гормонов к его тканям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913" y="1193429"/>
            <a:ext cx="4284960" cy="22072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65" y="3292637"/>
            <a:ext cx="3190452" cy="14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Прямоугольник 15"/>
          <p:cNvSpPr/>
          <p:nvPr/>
        </p:nvSpPr>
        <p:spPr>
          <a:xfrm>
            <a:off x="8737857" y="1081178"/>
            <a:ext cx="3483908" cy="2112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7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ЛДЯ в отношении наступления беременности</a:t>
            </a:r>
          </a:p>
          <a:p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операции в течении 2 лет у 137 (47,4%) женщин наступила беременность, причем 71 (51,8%) из них была спонтанной, у 48 (16,6%) женщин наступило 2 беременности. Факторы, влияющие на эффективность проведенного хирургического вмешательства, следующие: индекс массы тела, бесплодие менее 3 лет, возраст до 35 лет. Повторная операция проведена 33 пациенткам, у 19 (57,6%) женщин наступила беременность</a:t>
            </a:r>
          </a:p>
        </p:txBody>
      </p:sp>
      <p:sp>
        <p:nvSpPr>
          <p:cNvPr id="17" name="TextBox 10"/>
          <p:cNvSpPr txBox="1"/>
          <p:nvPr/>
        </p:nvSpPr>
        <p:spPr>
          <a:xfrm>
            <a:off x="8790503" y="4759255"/>
            <a:ext cx="3619685" cy="1405256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spAutoFit/>
          </a:bodyPr>
          <a:lstStyle/>
          <a:p>
            <a:pPr>
              <a:lnSpc>
                <a:spcPts val="2400"/>
              </a:lnSpc>
            </a:pPr>
            <a:r>
              <a:rPr lang="ru-RU" altLang="zh-CN" sz="1200" b="1" dirty="0">
                <a:solidFill>
                  <a:srgbClr val="A5002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Материалы и методы</a:t>
            </a:r>
          </a:p>
          <a:p>
            <a:pPr>
              <a:lnSpc>
                <a:spcPct val="100000"/>
              </a:lnSpc>
            </a:pPr>
            <a:r>
              <a:rPr lang="ru-RU" altLang="zh-CN" sz="113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Был выполнен анализ эффективности </a:t>
            </a:r>
            <a:r>
              <a:rPr lang="ru-RU" altLang="zh-CN" sz="1133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лапароскопического</a:t>
            </a:r>
            <a:r>
              <a:rPr lang="ru-RU" altLang="zh-CN" sz="113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лечения </a:t>
            </a:r>
            <a:r>
              <a:rPr lang="ru-RU" altLang="zh-CN" sz="1133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СПКЯ </a:t>
            </a:r>
            <a:r>
              <a:rPr lang="ru-RU" altLang="zh-CN" sz="113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</a:t>
            </a:r>
            <a:r>
              <a:rPr lang="ru-RU" altLang="zh-CN" sz="1133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zh-CN" sz="1133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137 </a:t>
            </a:r>
            <a:r>
              <a:rPr lang="ru-RU" altLang="zh-CN" sz="113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пациенток, которым проведена </a:t>
            </a:r>
            <a:r>
              <a:rPr lang="ru-RU" altLang="zh-CN" sz="1133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операция </a:t>
            </a:r>
            <a:r>
              <a:rPr lang="ru-RU" altLang="zh-CN" sz="113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 базе </a:t>
            </a:r>
            <a:r>
              <a:rPr lang="ru-RU" altLang="zh-CN" sz="1133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НЦАГиП</a:t>
            </a:r>
            <a:r>
              <a:rPr lang="ru-RU" altLang="zh-CN" sz="1133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</a:t>
            </a:r>
            <a:r>
              <a:rPr lang="ru-RU" altLang="zh-CN" sz="113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г. Алматы.</a:t>
            </a:r>
          </a:p>
          <a:p>
            <a:pPr>
              <a:lnSpc>
                <a:spcPts val="2400"/>
              </a:lnSpc>
            </a:pPr>
            <a:endParaRPr lang="ru-RU" altLang="zh-CN" sz="1067" b="1" dirty="0">
              <a:solidFill>
                <a:schemeClr val="bg1"/>
              </a:solidFill>
              <a:latin typeface="Arial Bold" panose="020B0604020202020204" charset="0"/>
              <a:ea typeface="Arial" panose="020B0604020202020204" pitchFamily="34" charset="0"/>
              <a:cs typeface="Arial Bold" panose="020B060402020202020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806632" y="5806865"/>
            <a:ext cx="3346357" cy="9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  <a:r>
              <a:rPr lang="ru-RU" sz="1133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зав.отделения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“Гинекологии ” </a:t>
            </a: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НЦАГиП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Тажибаев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Е.С.</a:t>
            </a:r>
          </a:p>
          <a:p>
            <a:r>
              <a:rPr lang="ru-RU" sz="12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Резиденты акушер-гинекологи </a:t>
            </a:r>
            <a:r>
              <a:rPr lang="ru-RU" sz="12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НЦАГиП</a:t>
            </a:r>
            <a:r>
              <a:rPr lang="ru-RU" sz="12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Абдуллаева М.Б., </a:t>
            </a: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Кудайбергенова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А.А., </a:t>
            </a: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Сагымбай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А., </a:t>
            </a:r>
            <a:r>
              <a:rPr lang="ru-RU" sz="11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Курмангали</a:t>
            </a:r>
            <a:r>
              <a:rPr lang="ru-RU" sz="1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О.Ж. </a:t>
            </a:r>
          </a:p>
        </p:txBody>
      </p:sp>
    </p:spTree>
    <p:extLst>
      <p:ext uri="{BB962C8B-B14F-4D97-AF65-F5344CB8AC3E}">
        <p14:creationId xmlns:p14="http://schemas.microsoft.com/office/powerpoint/2010/main" val="132172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000">
        <p:blinds dir="vert"/>
      </p:transition>
    </mc:Choice>
    <mc:Fallback xmlns="">
      <p:transition spd="slow" advTm="6000">
        <p:blinds dir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330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宋体</vt:lpstr>
      <vt:lpstr>Arial</vt:lpstr>
      <vt:lpstr>Arial Bold</vt:lpstr>
      <vt:lpstr>Calibri</vt:lpstr>
      <vt:lpstr>Calibri Light</vt:lpstr>
      <vt:lpstr>Times New Roman</vt:lpstr>
      <vt:lpstr>Wingdings</vt:lpstr>
      <vt:lpstr>Тема Office</vt:lpstr>
      <vt:lpstr>Оперативное лечение синдрома поликистозных яичников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Оперативное лечение синдрома поликистозных яичников </dc:title>
  <dc:creator>Роза</dc:creator>
  <cp:lastModifiedBy>Роза</cp:lastModifiedBy>
  <cp:revision>2</cp:revision>
  <dcterms:created xsi:type="dcterms:W3CDTF">2023-03-27T10:59:47Z</dcterms:created>
  <dcterms:modified xsi:type="dcterms:W3CDTF">2023-03-27T11:09:43Z</dcterms:modified>
</cp:coreProperties>
</file>